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8" r:id="rId6"/>
    <p:sldId id="260" r:id="rId7"/>
    <p:sldId id="261" r:id="rId8"/>
    <p:sldId id="266" r:id="rId9"/>
    <p:sldId id="262" r:id="rId10"/>
    <p:sldId id="263" r:id="rId11"/>
    <p:sldId id="267" r:id="rId12"/>
    <p:sldId id="264" r:id="rId13"/>
    <p:sldId id="265" r:id="rId14"/>
    <p:sldId id="271" r:id="rId15"/>
    <p:sldId id="272" r:id="rId16"/>
    <p:sldId id="273" r:id="rId17"/>
    <p:sldId id="269" r:id="rId18"/>
    <p:sldId id="270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s-H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FF00FF"/>
    <a:srgbClr val="CC00CC"/>
    <a:srgbClr val="333300"/>
    <a:srgbClr val="FFCC00"/>
    <a:srgbClr val="FF9900"/>
    <a:srgbClr val="FFCC66"/>
    <a:srgbClr val="00CC66"/>
    <a:srgbClr val="6600FF"/>
    <a:srgbClr val="9A869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2" autoAdjust="0"/>
    <p:restoredTop sz="94660"/>
  </p:normalViewPr>
  <p:slideViewPr>
    <p:cSldViewPr>
      <p:cViewPr varScale="1">
        <p:scale>
          <a:sx n="46" d="100"/>
          <a:sy n="46" d="100"/>
        </p:scale>
        <p:origin x="-6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15049-FB0E-44A9-AC7C-DC4B6E799FD4}" type="datetimeFigureOut">
              <a:rPr lang="es-HN" smtClean="0"/>
              <a:pPr/>
              <a:t>25/11/2009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C4F38-9375-4C21-A076-DC62C5C354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15049-FB0E-44A9-AC7C-DC4B6E799FD4}" type="datetimeFigureOut">
              <a:rPr lang="es-HN" smtClean="0"/>
              <a:pPr/>
              <a:t>25/11/2009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C4F38-9375-4C21-A076-DC62C5C354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15049-FB0E-44A9-AC7C-DC4B6E799FD4}" type="datetimeFigureOut">
              <a:rPr lang="es-HN" smtClean="0"/>
              <a:pPr/>
              <a:t>25/11/2009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C4F38-9375-4C21-A076-DC62C5C354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15049-FB0E-44A9-AC7C-DC4B6E799FD4}" type="datetimeFigureOut">
              <a:rPr lang="es-HN" smtClean="0"/>
              <a:pPr/>
              <a:t>25/11/2009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C4F38-9375-4C21-A076-DC62C5C354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15049-FB0E-44A9-AC7C-DC4B6E799FD4}" type="datetimeFigureOut">
              <a:rPr lang="es-HN" smtClean="0"/>
              <a:pPr/>
              <a:t>25/11/2009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C4F38-9375-4C21-A076-DC62C5C354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15049-FB0E-44A9-AC7C-DC4B6E799FD4}" type="datetimeFigureOut">
              <a:rPr lang="es-HN" smtClean="0"/>
              <a:pPr/>
              <a:t>25/11/2009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C4F38-9375-4C21-A076-DC62C5C354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15049-FB0E-44A9-AC7C-DC4B6E799FD4}" type="datetimeFigureOut">
              <a:rPr lang="es-HN" smtClean="0"/>
              <a:pPr/>
              <a:t>25/11/2009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C4F38-9375-4C21-A076-DC62C5C354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15049-FB0E-44A9-AC7C-DC4B6E799FD4}" type="datetimeFigureOut">
              <a:rPr lang="es-HN" smtClean="0"/>
              <a:pPr/>
              <a:t>25/11/2009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C4F38-9375-4C21-A076-DC62C5C354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15049-FB0E-44A9-AC7C-DC4B6E799FD4}" type="datetimeFigureOut">
              <a:rPr lang="es-HN" smtClean="0"/>
              <a:pPr/>
              <a:t>25/11/2009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C4F38-9375-4C21-A076-DC62C5C354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15049-FB0E-44A9-AC7C-DC4B6E799FD4}" type="datetimeFigureOut">
              <a:rPr lang="es-HN" smtClean="0"/>
              <a:pPr/>
              <a:t>25/11/2009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C4F38-9375-4C21-A076-DC62C5C354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15049-FB0E-44A9-AC7C-DC4B6E799FD4}" type="datetimeFigureOut">
              <a:rPr lang="es-HN" smtClean="0"/>
              <a:pPr/>
              <a:t>25/11/2009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C4F38-9375-4C21-A076-DC62C5C354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015049-FB0E-44A9-AC7C-DC4B6E799FD4}" type="datetimeFigureOut">
              <a:rPr lang="es-HN" smtClean="0"/>
              <a:pPr/>
              <a:t>25/11/2009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C4F38-9375-4C21-A076-DC62C5C3540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H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fjegortAhHA" TargetMode="External"/><Relationship Id="rId2" Type="http://schemas.openxmlformats.org/officeDocument/2006/relationships/hyperlink" Target="http://www.youtube.com/watch?v=hhqumfpxuzI" TargetMode="Externa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lum contrast="-7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14348" y="2428868"/>
            <a:ext cx="7772400" cy="1470025"/>
          </a:xfrm>
        </p:spPr>
        <p:txBody>
          <a:bodyPr/>
          <a:lstStyle/>
          <a:p>
            <a:r>
              <a:rPr lang="en-US" dirty="0" smtClean="0"/>
              <a:t>Ivan Pavlov</a:t>
            </a:r>
            <a:br>
              <a:rPr lang="en-US" dirty="0" smtClean="0"/>
            </a:br>
            <a:r>
              <a:rPr lang="en-US" dirty="0" smtClean="0"/>
              <a:t>IB Psychology</a:t>
            </a:r>
            <a:endParaRPr lang="en-U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57290" y="4643446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By: Alejandro Canahuati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1472" y="714357"/>
            <a:ext cx="7786742" cy="214314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Pavlov began a study on the physiological effects of eating in dogs, where he began studying digestion.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2714620"/>
            <a:ext cx="4000528" cy="3896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714348" y="2714620"/>
            <a:ext cx="364333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  </a:t>
            </a:r>
            <a:r>
              <a:rPr lang="en-US" sz="4000" dirty="0" smtClean="0">
                <a:solidFill>
                  <a:schemeClr val="bg1"/>
                </a:solidFill>
              </a:rPr>
              <a:t>He found curious how dogs would salivate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2689203"/>
            <a:ext cx="8229600" cy="3883069"/>
          </a:xfrm>
        </p:spPr>
        <p:txBody>
          <a:bodyPr>
            <a:normAutofit/>
          </a:bodyPr>
          <a:lstStyle/>
          <a:p>
            <a:r>
              <a:rPr lang="en-US" sz="3600" dirty="0" smtClean="0"/>
              <a:t>Due to his interest he began  to place meat powder or other pieces of food on the dog's tongue, waiting for the salivation to occur.</a:t>
            </a:r>
          </a:p>
          <a:p>
            <a:r>
              <a:rPr lang="en-US" sz="3600" dirty="0" smtClean="0"/>
              <a:t>His curiosity and foresight made his study possible and so he began a series of test.</a:t>
            </a:r>
            <a:endParaRPr lang="en-US" sz="36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biLevel thresh="50000"/>
          </a:blip>
          <a:srcRect/>
          <a:stretch>
            <a:fillRect/>
          </a:stretch>
        </p:blipFill>
        <p:spPr bwMode="auto">
          <a:xfrm>
            <a:off x="857224" y="357167"/>
            <a:ext cx="742955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857232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He began to see that the </a:t>
            </a:r>
            <a:r>
              <a:rPr lang="en-US" dirty="0" smtClean="0">
                <a:solidFill>
                  <a:schemeClr val="bg1"/>
                </a:solidFill>
              </a:rPr>
              <a:t>dog started to salivate </a:t>
            </a:r>
            <a:r>
              <a:rPr lang="en-US" dirty="0">
                <a:solidFill>
                  <a:schemeClr val="bg1"/>
                </a:solidFill>
              </a:rPr>
              <a:t>as soon as he entered the room, which was before any food was even in </a:t>
            </a:r>
            <a:r>
              <a:rPr lang="en-US" dirty="0" smtClean="0">
                <a:solidFill>
                  <a:schemeClr val="bg1"/>
                </a:solidFill>
              </a:rPr>
              <a:t>sight and since </a:t>
            </a:r>
            <a:r>
              <a:rPr lang="en-US" dirty="0">
                <a:solidFill>
                  <a:schemeClr val="bg1"/>
                </a:solidFill>
              </a:rPr>
              <a:t>salivation in any animal is a reflex, Pavlov decided to </a:t>
            </a:r>
            <a:r>
              <a:rPr lang="en-US" dirty="0" smtClean="0">
                <a:solidFill>
                  <a:schemeClr val="bg1"/>
                </a:solidFill>
              </a:rPr>
              <a:t>search </a:t>
            </a:r>
            <a:r>
              <a:rPr lang="en-US" dirty="0">
                <a:solidFill>
                  <a:schemeClr val="bg1"/>
                </a:solidFill>
              </a:rPr>
              <a:t>deeper into the </a:t>
            </a:r>
            <a:r>
              <a:rPr lang="en-US" dirty="0" smtClean="0">
                <a:solidFill>
                  <a:schemeClr val="bg1"/>
                </a:solidFill>
              </a:rPr>
              <a:t>training </a:t>
            </a:r>
            <a:r>
              <a:rPr lang="en-US" dirty="0">
                <a:solidFill>
                  <a:schemeClr val="bg1"/>
                </a:solidFill>
              </a:rPr>
              <a:t>of </a:t>
            </a:r>
            <a:r>
              <a:rPr lang="en-US" dirty="0" smtClean="0">
                <a:solidFill>
                  <a:schemeClr val="bg1"/>
                </a:solidFill>
              </a:rPr>
              <a:t>dogs. 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000496" y="3571876"/>
            <a:ext cx="4156151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6009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857232"/>
            <a:ext cx="8229600" cy="4525963"/>
          </a:xfrm>
        </p:spPr>
        <p:txBody>
          <a:bodyPr/>
          <a:lstStyle/>
          <a:p>
            <a:r>
              <a:rPr lang="en-US" dirty="0" smtClean="0"/>
              <a:t>This remarkable study introduced the term of classical conditioning into the world of psychology. </a:t>
            </a:r>
          </a:p>
          <a:p>
            <a:r>
              <a:rPr lang="en-US" dirty="0" smtClean="0"/>
              <a:t>Also known as </a:t>
            </a:r>
            <a:r>
              <a:rPr lang="en-US" dirty="0" err="1" smtClean="0"/>
              <a:t>Pavlovian</a:t>
            </a:r>
            <a:r>
              <a:rPr lang="en-US" dirty="0" smtClean="0"/>
              <a:t> or respondent conditioning</a:t>
            </a:r>
          </a:p>
          <a:p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3000372"/>
            <a:ext cx="4143404" cy="3653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714348" y="3571876"/>
            <a:ext cx="25003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  It is a form of associative learning.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0" y="1071546"/>
            <a:ext cx="3857652" cy="509746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study consisted of a combination of condition stimulus, unconditioned stimulus and finally a conditioned response.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857232"/>
            <a:ext cx="3643338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142984"/>
            <a:ext cx="3686172" cy="484030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It began with several test in order to discover what could trigger the dog into learning when food was coming.</a:t>
            </a:r>
          </a:p>
          <a:p>
            <a:r>
              <a:rPr lang="en-US" dirty="0" smtClean="0"/>
              <a:t>The most successful of them being the bell. 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1357298"/>
            <a:ext cx="4696942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285860"/>
            <a:ext cx="3829048" cy="4525963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Pavlov discovered every time he rang the bell, eventually the dog started to salivate.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He adapted the bell as a sign of food coming.</a:t>
            </a:r>
          </a:p>
          <a:p>
            <a:endParaRPr lang="en-U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500174"/>
            <a:ext cx="417195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29058" y="714356"/>
            <a:ext cx="4729138" cy="5500726"/>
          </a:xfrm>
        </p:spPr>
        <p:txBody>
          <a:bodyPr>
            <a:normAutofit/>
          </a:bodyPr>
          <a:lstStyle/>
          <a:p>
            <a:r>
              <a:rPr lang="en-US" dirty="0" smtClean="0"/>
              <a:t>This study also gave a new insight to how behavior can be controlled even in animals. The interest taken of animal gave a huge impact of centuries to come.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928670"/>
            <a:ext cx="3643306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00108"/>
            <a:ext cx="3186106" cy="5286412"/>
          </a:xfrm>
        </p:spPr>
        <p:txBody>
          <a:bodyPr>
            <a:normAutofit/>
          </a:bodyPr>
          <a:lstStyle/>
          <a:p>
            <a:r>
              <a:rPr lang="en-US" smtClean="0">
                <a:solidFill>
                  <a:schemeClr val="bg1"/>
                </a:solidFill>
              </a:rPr>
              <a:t>Animals became a whole new world of study.</a:t>
            </a:r>
          </a:p>
          <a:p>
            <a:r>
              <a:rPr lang="en-US" smtClean="0">
                <a:solidFill>
                  <a:schemeClr val="bg1"/>
                </a:solidFill>
              </a:rPr>
              <a:t>They were even being taught in an experiment to use as guided missiles in world war II</a:t>
            </a:r>
            <a:endParaRPr lang="en-US" dirty="0" smtClean="0">
              <a:solidFill>
                <a:schemeClr val="bg1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785793"/>
            <a:ext cx="4000528" cy="533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6009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 cstate="print">
            <a:lum contrast="-39000"/>
          </a:blip>
          <a:srcRect/>
          <a:stretch>
            <a:fillRect/>
          </a:stretch>
        </p:blipFill>
        <p:spPr bwMode="auto">
          <a:xfrm>
            <a:off x="3428992" y="642918"/>
            <a:ext cx="4315331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928670"/>
            <a:ext cx="8229600" cy="4525963"/>
          </a:xfrm>
        </p:spPr>
        <p:txBody>
          <a:bodyPr/>
          <a:lstStyle/>
          <a:p>
            <a:r>
              <a:rPr lang="en-US" dirty="0" smtClean="0"/>
              <a:t>Pavlov´s achievements are known word wide, as for his famous study, created by an accidental curiousness. </a:t>
            </a:r>
          </a:p>
          <a:p>
            <a:r>
              <a:rPr lang="en-US" dirty="0" smtClean="0"/>
              <a:t>Ivan is known as one of the greatest physiologist for his great contributions to the world of psychology.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42910" y="785794"/>
            <a:ext cx="3214710" cy="406660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143372" y="785794"/>
            <a:ext cx="4657700" cy="45259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Ivan </a:t>
            </a:r>
            <a:r>
              <a:rPr lang="en-US" dirty="0" err="1">
                <a:solidFill>
                  <a:schemeClr val="bg1"/>
                </a:solidFill>
              </a:rPr>
              <a:t>Petrovich</a:t>
            </a:r>
            <a:r>
              <a:rPr lang="en-US" dirty="0">
                <a:solidFill>
                  <a:schemeClr val="bg1"/>
                </a:solidFill>
              </a:rPr>
              <a:t> Pavlov was born on September 14, 1849 in the village of Ryazan, </a:t>
            </a:r>
            <a:r>
              <a:rPr lang="en-US" dirty="0" smtClean="0">
                <a:solidFill>
                  <a:schemeClr val="bg1"/>
                </a:solidFill>
              </a:rPr>
              <a:t>Russia.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H</a:t>
            </a:r>
            <a:r>
              <a:rPr lang="en-US" dirty="0" smtClean="0">
                <a:solidFill>
                  <a:schemeClr val="bg1"/>
                </a:solidFill>
              </a:rPr>
              <a:t>e was the </a:t>
            </a:r>
            <a:r>
              <a:rPr lang="en-US" dirty="0">
                <a:solidFill>
                  <a:schemeClr val="bg1"/>
                </a:solidFill>
              </a:rPr>
              <a:t>son of Peter </a:t>
            </a:r>
            <a:r>
              <a:rPr lang="en-US" dirty="0" err="1">
                <a:solidFill>
                  <a:schemeClr val="bg1"/>
                </a:solidFill>
              </a:rPr>
              <a:t>Dmitrievich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Pavlov, the village priest.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Reference video of Ivan Pavlov´s </a:t>
            </a:r>
            <a:br>
              <a:rPr lang="en-US" dirty="0" smtClean="0"/>
            </a:br>
            <a:r>
              <a:rPr lang="en-US" dirty="0" smtClean="0"/>
              <a:t>study</a:t>
            </a:r>
            <a:endParaRPr lang="en-US" dirty="0"/>
          </a:p>
        </p:txBody>
      </p:sp>
      <p:sp>
        <p:nvSpPr>
          <p:cNvPr id="3" name="2 CuadroTexto"/>
          <p:cNvSpPr txBox="1"/>
          <p:nvPr/>
        </p:nvSpPr>
        <p:spPr>
          <a:xfrm>
            <a:off x="571472" y="2357430"/>
            <a:ext cx="778674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HN" dirty="0" smtClean="0">
                <a:hlinkClick r:id="rId2"/>
              </a:rPr>
              <a:t>http://www.youtube.com/watch?v=hhqumfpxuzI</a:t>
            </a:r>
            <a:endParaRPr lang="es-HN" dirty="0" smtClean="0"/>
          </a:p>
          <a:p>
            <a:endParaRPr lang="es-HN" dirty="0" smtClean="0"/>
          </a:p>
          <a:p>
            <a:r>
              <a:rPr lang="es-HN" dirty="0" smtClean="0"/>
              <a:t> </a:t>
            </a:r>
          </a:p>
          <a:p>
            <a:r>
              <a:rPr lang="es-HN" dirty="0">
                <a:hlinkClick r:id="rId3"/>
              </a:rPr>
              <a:t>http://</a:t>
            </a:r>
            <a:r>
              <a:rPr lang="es-HN" dirty="0" smtClean="0">
                <a:hlinkClick r:id="rId3"/>
              </a:rPr>
              <a:t>www.youtube.com/watch?v=fjegortAhHA</a:t>
            </a:r>
            <a:endParaRPr lang="es-HN" dirty="0" smtClean="0"/>
          </a:p>
          <a:p>
            <a:r>
              <a:rPr lang="es-HN" dirty="0" smtClean="0"/>
              <a:t> </a:t>
            </a:r>
          </a:p>
          <a:p>
            <a:endParaRPr lang="es-HN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HN" dirty="0"/>
              <a:t>http://www.ivanpavlov.com/</a:t>
            </a:r>
            <a:r>
              <a:rPr lang="es-HN" dirty="0" smtClean="0"/>
              <a:t> </a:t>
            </a:r>
          </a:p>
          <a:p>
            <a:r>
              <a:rPr lang="es-HN" dirty="0"/>
              <a:t>http://www.essortment.com/all/pavlovdogs_oif.htm</a:t>
            </a:r>
            <a:r>
              <a:rPr lang="es-HN" dirty="0" smtClean="0"/>
              <a:t> </a:t>
            </a:r>
          </a:p>
          <a:p>
            <a:r>
              <a:rPr lang="es-HN" dirty="0"/>
              <a:t>http://nobelprize.org/nobel_prizes/medicine/laureates/1904/pavlov-bio.html</a:t>
            </a:r>
            <a:r>
              <a:rPr lang="es-HN" dirty="0" smtClean="0"/>
              <a:t> </a:t>
            </a:r>
          </a:p>
          <a:p>
            <a:r>
              <a:rPr lang="es-HN" dirty="0"/>
              <a:t>http://en.wikipedia.org/wiki/Classical_conditioning</a:t>
            </a:r>
            <a:r>
              <a:rPr lang="es-HN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571480"/>
            <a:ext cx="8115328" cy="2071702"/>
          </a:xfrm>
        </p:spPr>
        <p:txBody>
          <a:bodyPr>
            <a:normAutofit/>
          </a:bodyPr>
          <a:lstStyle/>
          <a:p>
            <a:r>
              <a:rPr lang="en-US" dirty="0" smtClean="0"/>
              <a:t>Pavlov went to Church </a:t>
            </a:r>
            <a:r>
              <a:rPr lang="en-US" dirty="0"/>
              <a:t>school, and was later </a:t>
            </a:r>
            <a:r>
              <a:rPr lang="en-US" dirty="0" smtClean="0"/>
              <a:t>enrolled </a:t>
            </a:r>
            <a:r>
              <a:rPr lang="en-US" dirty="0"/>
              <a:t>in a theological </a:t>
            </a:r>
            <a:r>
              <a:rPr lang="en-US" dirty="0" smtClean="0"/>
              <a:t>seminary where men and women are prepared to serve Jesus Christ in ministries marked by faith.</a:t>
            </a:r>
            <a:r>
              <a:rPr lang="en-US" dirty="0"/>
              <a:t>  </a:t>
            </a:r>
            <a:endParaRPr lang="en-US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2643182"/>
            <a:ext cx="2714644" cy="3850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714348" y="2786058"/>
            <a:ext cx="507209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After reading “</a:t>
            </a:r>
            <a:r>
              <a:rPr lang="en-US" sz="2800" b="1" u="sng" dirty="0" smtClean="0"/>
              <a:t>The Origin of the Species” </a:t>
            </a:r>
            <a:r>
              <a:rPr lang="en-US" sz="2800" dirty="0" smtClean="0"/>
              <a:t> by Charles Darwin, and the works of Russian physiologist </a:t>
            </a:r>
            <a:r>
              <a:rPr lang="en-US" sz="2800" dirty="0" err="1" smtClean="0"/>
              <a:t>Sechenov</a:t>
            </a:r>
            <a:r>
              <a:rPr lang="en-US" sz="2800" dirty="0" smtClean="0"/>
              <a:t>, Pavlov decided to abandon his theological studies and become a science man.  Little did he know he would be in history for ever.</a:t>
            </a:r>
            <a:endParaRPr lang="en-US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500034" y="642918"/>
            <a:ext cx="4643470" cy="7171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  His next step was entering the University </a:t>
            </a:r>
            <a:r>
              <a:rPr lang="en-US" sz="3200" dirty="0">
                <a:solidFill>
                  <a:schemeClr val="bg1"/>
                </a:solidFill>
              </a:rPr>
              <a:t>of St-Petersburg, where he enrolled in the Natural Sciences program.</a:t>
            </a:r>
            <a:r>
              <a:rPr lang="en-US" sz="3200" dirty="0" smtClean="0">
                <a:solidFill>
                  <a:schemeClr val="bg1"/>
                </a:solidFill>
              </a:rPr>
              <a:t> </a:t>
            </a:r>
          </a:p>
          <a:p>
            <a:pPr>
              <a:buFont typeface="Arial" pitchFamily="34" charset="0"/>
              <a:buChar char="•"/>
            </a:pPr>
            <a:endParaRPr lang="en-US" sz="32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  At that point in his life he</a:t>
            </a:r>
            <a:r>
              <a:rPr lang="en-US" sz="3200" dirty="0">
                <a:solidFill>
                  <a:schemeClr val="bg1"/>
                </a:solidFill>
              </a:rPr>
              <a:t> </a:t>
            </a:r>
            <a:r>
              <a:rPr lang="en-US" sz="3200" dirty="0" smtClean="0">
                <a:solidFill>
                  <a:schemeClr val="bg1"/>
                </a:solidFill>
              </a:rPr>
              <a:t>began to see his interest towards physiology, it became his favorite subject. 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61858" y="1714488"/>
            <a:ext cx="4082142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A86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785794"/>
            <a:ext cx="8229600" cy="4525963"/>
          </a:xfrm>
        </p:spPr>
        <p:txBody>
          <a:bodyPr/>
          <a:lstStyle/>
          <a:p>
            <a:r>
              <a:rPr lang="en-US" dirty="0" smtClean="0"/>
              <a:t> Not long after Pavlov produced with a student, a work for which he was awarded a gold medal.  On </a:t>
            </a:r>
            <a:r>
              <a:rPr lang="en-US" b="1" u="sng" dirty="0" smtClean="0"/>
              <a:t>”The Physiology of the Pancreatic Nerves”</a:t>
            </a:r>
            <a:r>
              <a:rPr lang="en-US" dirty="0" smtClean="0"/>
              <a:t> for which he was awarded a gold medal.  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biLevel thresh="50000"/>
          </a:blip>
          <a:srcRect/>
          <a:stretch>
            <a:fillRect/>
          </a:stretch>
        </p:blipFill>
        <p:spPr bwMode="auto">
          <a:xfrm>
            <a:off x="785786" y="3357562"/>
            <a:ext cx="7858180" cy="33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786182" y="428604"/>
            <a:ext cx="4972056" cy="5000660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1"/>
                </a:solidFill>
              </a:rPr>
              <a:t>Pavlov completed his course and received the degree of Candidate of Natural Sciences,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 </a:t>
            </a:r>
            <a:r>
              <a:rPr lang="en-US" dirty="0" smtClean="0">
                <a:solidFill>
                  <a:schemeClr val="bg1"/>
                </a:solidFill>
              </a:rPr>
              <a:t>Shortly after he attended the </a:t>
            </a:r>
            <a:r>
              <a:rPr lang="en-US" b="1" u="sng" dirty="0" smtClean="0">
                <a:solidFill>
                  <a:schemeClr val="bg1"/>
                </a:solidFill>
              </a:rPr>
              <a:t>Academy </a:t>
            </a:r>
            <a:r>
              <a:rPr lang="en-US" b="1" u="sng" dirty="0">
                <a:solidFill>
                  <a:schemeClr val="bg1"/>
                </a:solidFill>
              </a:rPr>
              <a:t>of Medical Surgery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Pavlov earned </a:t>
            </a:r>
            <a:r>
              <a:rPr lang="en-US" dirty="0">
                <a:solidFill>
                  <a:schemeClr val="bg1"/>
                </a:solidFill>
              </a:rPr>
              <a:t>another gold medal </a:t>
            </a:r>
            <a:r>
              <a:rPr lang="en-US" dirty="0" smtClean="0">
                <a:solidFill>
                  <a:schemeClr val="bg1"/>
                </a:solidFill>
              </a:rPr>
              <a:t>for his work and </a:t>
            </a:r>
            <a:r>
              <a:rPr lang="en-US" dirty="0">
                <a:solidFill>
                  <a:schemeClr val="bg1"/>
                </a:solidFill>
              </a:rPr>
              <a:t>later on, a </a:t>
            </a:r>
            <a:r>
              <a:rPr lang="en-US" dirty="0" smtClean="0">
                <a:solidFill>
                  <a:schemeClr val="bg1"/>
                </a:solidFill>
              </a:rPr>
              <a:t>fellowship</a:t>
            </a:r>
            <a:r>
              <a:rPr lang="en-US" dirty="0">
                <a:solidFill>
                  <a:schemeClr val="bg1"/>
                </a:solidFill>
              </a:rPr>
              <a:t>.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/>
              <a:t> 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642910" y="4857760"/>
            <a:ext cx="75009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 He also was director of the physiological clinic of S. P. </a:t>
            </a:r>
            <a:r>
              <a:rPr lang="en-US" sz="3200" dirty="0" err="1" smtClean="0">
                <a:solidFill>
                  <a:schemeClr val="bg1"/>
                </a:solidFill>
              </a:rPr>
              <a:t>Botkin</a:t>
            </a:r>
            <a:r>
              <a:rPr lang="en-US" sz="3200" dirty="0" smtClean="0">
                <a:solidFill>
                  <a:schemeClr val="bg1"/>
                </a:solidFill>
              </a:rPr>
              <a:t>.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1" y="571480"/>
            <a:ext cx="321471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000108"/>
            <a:ext cx="4257676" cy="5572164"/>
          </a:xfrm>
        </p:spPr>
        <p:txBody>
          <a:bodyPr>
            <a:normAutofit/>
          </a:bodyPr>
          <a:lstStyle/>
          <a:p>
            <a:r>
              <a:rPr lang="en-US" dirty="0" smtClean="0"/>
              <a:t>At the</a:t>
            </a:r>
            <a:r>
              <a:rPr lang="en-US" dirty="0"/>
              <a:t> physiological clinic of S. P. </a:t>
            </a:r>
            <a:r>
              <a:rPr lang="en-US" dirty="0" err="1" smtClean="0"/>
              <a:t>Botkin</a:t>
            </a:r>
            <a:r>
              <a:rPr lang="en-US" dirty="0" smtClean="0"/>
              <a:t> Pavlov presented his thesis for which he was later awarded the Nobel Prize in Medicine physiology (1904) on  </a:t>
            </a:r>
            <a:r>
              <a:rPr lang="en-US" b="1" u="sng" dirty="0" smtClean="0"/>
              <a:t>The </a:t>
            </a:r>
            <a:r>
              <a:rPr lang="en-US" b="1" u="sng" dirty="0"/>
              <a:t>Centrifugal Nerves of the </a:t>
            </a:r>
            <a:r>
              <a:rPr lang="en-US" b="1" u="sng" dirty="0" smtClean="0"/>
              <a:t>Heart</a:t>
            </a:r>
            <a:r>
              <a:rPr lang="en-US" dirty="0"/>
              <a:t>.</a:t>
            </a:r>
            <a:endParaRPr lang="en-US" dirty="0" smtClean="0"/>
          </a:p>
          <a:p>
            <a:endParaRPr lang="en-US" sz="1400" dirty="0" smtClean="0">
              <a:solidFill>
                <a:schemeClr val="bg1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9030" y="642918"/>
            <a:ext cx="4574970" cy="3857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642918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1890 Pavlov, was asked to manage the organization and head the Department of Physiology at the Institute of Experimental Medicine.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2143116"/>
            <a:ext cx="4357718" cy="4496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571480"/>
            <a:ext cx="4286280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628" y="857233"/>
            <a:ext cx="3829048" cy="3000395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Later that same year Pavlov was also chosen Professor of Pharmacology at the Military Medical Academy.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714348" y="3786190"/>
            <a:ext cx="792961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 </a:t>
            </a:r>
            <a:r>
              <a:rPr lang="en-US" sz="3200" dirty="0" smtClean="0">
                <a:solidFill>
                  <a:schemeClr val="bg1"/>
                </a:solidFill>
              </a:rPr>
              <a:t> </a:t>
            </a:r>
            <a:r>
              <a:rPr lang="en-US" sz="3200" dirty="0" smtClean="0"/>
              <a:t>Pavlov remained for the rest of his life at the Institute, where he also would accomplish his most successful and recognized study on the digestive system. 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591</Words>
  <Application>Microsoft Office PowerPoint</Application>
  <PresentationFormat>On-screen Show (4:3)</PresentationFormat>
  <Paragraphs>51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Tema de Office</vt:lpstr>
      <vt:lpstr>Ivan Pavlov IB Psychology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Reference video of Ivan Pavlov´s  study</vt:lpstr>
      <vt:lpstr>Bibliography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Ivan Pavlov IB Psychology</dc:title>
  <dc:creator>usuario</dc:creator>
  <cp:lastModifiedBy>Comp13</cp:lastModifiedBy>
  <cp:revision>13</cp:revision>
  <dcterms:created xsi:type="dcterms:W3CDTF">2009-11-06T01:19:37Z</dcterms:created>
  <dcterms:modified xsi:type="dcterms:W3CDTF">2009-11-25T15:01:52Z</dcterms:modified>
</cp:coreProperties>
</file>